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84" r:id="rId4"/>
    <p:sldId id="258" r:id="rId5"/>
    <p:sldId id="261" r:id="rId6"/>
    <p:sldId id="301" r:id="rId7"/>
    <p:sldId id="302" r:id="rId8"/>
    <p:sldId id="303" r:id="rId9"/>
    <p:sldId id="292" r:id="rId10"/>
    <p:sldId id="293" r:id="rId11"/>
    <p:sldId id="306" r:id="rId12"/>
    <p:sldId id="304" r:id="rId13"/>
    <p:sldId id="305" r:id="rId14"/>
    <p:sldId id="300" r:id="rId15"/>
    <p:sldId id="259" r:id="rId16"/>
    <p:sldId id="294" r:id="rId17"/>
    <p:sldId id="295" r:id="rId18"/>
    <p:sldId id="263" r:id="rId19"/>
    <p:sldId id="28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GB"/>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6669CD3-954B-FB41-A669-E8318856E935}"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173B-BC96-3942-98D3-C93AD1CC04C7}"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6669CD3-954B-FB41-A669-E8318856E935}"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GB"/>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6669CD3-954B-FB41-A669-E8318856E935}"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6669CD3-954B-FB41-A669-E8318856E935}"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GB"/>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669CD3-954B-FB41-A669-E8318856E935}"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1173B-BC96-3942-98D3-C93AD1CC04C7}"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6669CD3-954B-FB41-A669-E8318856E935}"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6669CD3-954B-FB41-A669-E8318856E935}" type="datetimeFigureOut">
              <a:rPr lang="en-US" smtClean="0"/>
              <a:t>10/31/2017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F1173B-BC96-3942-98D3-C93AD1CC04C7}"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46669CD3-954B-FB41-A669-E8318856E935}" type="datetimeFigureOut">
              <a:rPr lang="en-US" smtClean="0"/>
              <a:t>10/31/2017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69CD3-954B-FB41-A669-E8318856E935}" type="datetimeFigureOut">
              <a:rPr lang="en-US" smtClean="0"/>
              <a:t>10/31/2017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669CD3-954B-FB41-A669-E8318856E935}"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173B-BC96-3942-98D3-C93AD1CC04C7}"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669CD3-954B-FB41-A669-E8318856E935}"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1173B-BC96-3942-98D3-C93AD1CC04C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669CD3-954B-FB41-A669-E8318856E935}" type="datetimeFigureOut">
              <a:rPr lang="en-US" smtClean="0"/>
              <a:t>10/31/2017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2F1173B-BC96-3942-98D3-C93AD1CC04C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GB" dirty="0"/>
            </a:br>
            <a:r>
              <a:rPr lang="en-GB" sz="4000" dirty="0"/>
              <a:t>The role of insurance in the offshore oil and gas industry</a:t>
            </a:r>
            <a:r>
              <a:rPr lang="en-GB" sz="4000" dirty="0">
                <a:effectLst/>
              </a:rPr>
              <a:t> </a:t>
            </a:r>
            <a:endParaRPr lang="en-US" sz="4000" dirty="0"/>
          </a:p>
        </p:txBody>
      </p:sp>
      <p:sp>
        <p:nvSpPr>
          <p:cNvPr id="3" name="Subtitle 2"/>
          <p:cNvSpPr>
            <a:spLocks noGrp="1"/>
          </p:cNvSpPr>
          <p:nvPr>
            <p:ph type="subTitle" idx="1"/>
          </p:nvPr>
        </p:nvSpPr>
        <p:spPr/>
        <p:txBody>
          <a:bodyPr>
            <a:normAutofit/>
          </a:bodyPr>
          <a:lstStyle/>
          <a:p>
            <a:r>
              <a:rPr lang="en-US" sz="2800" b="1" dirty="0" err="1"/>
              <a:t>Dr</a:t>
            </a:r>
            <a:r>
              <a:rPr lang="en-US" sz="2800" b="1" dirty="0"/>
              <a:t> </a:t>
            </a:r>
            <a:r>
              <a:rPr lang="en-US" sz="2800" b="1" dirty="0" err="1"/>
              <a:t>Özlem</a:t>
            </a:r>
            <a:r>
              <a:rPr lang="en-US" sz="2800" b="1" dirty="0"/>
              <a:t> </a:t>
            </a:r>
            <a:r>
              <a:rPr lang="en-US" sz="2800" b="1" dirty="0" err="1"/>
              <a:t>Gürses</a:t>
            </a:r>
            <a:endParaRPr lang="en-US" sz="2800" b="1" dirty="0"/>
          </a:p>
          <a:p>
            <a:r>
              <a:rPr lang="en-US" sz="2800" b="1" dirty="0"/>
              <a:t>King’s College London </a:t>
            </a:r>
          </a:p>
        </p:txBody>
      </p:sp>
    </p:spTree>
    <p:extLst>
      <p:ext uri="{BB962C8B-B14F-4D97-AF65-F5344CB8AC3E}">
        <p14:creationId xmlns:p14="http://schemas.microsoft.com/office/powerpoint/2010/main" val="842864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WELCAR 2001 </a:t>
            </a:r>
          </a:p>
        </p:txBody>
      </p:sp>
      <p:sp>
        <p:nvSpPr>
          <p:cNvPr id="3" name="Content Placeholder 2"/>
          <p:cNvSpPr>
            <a:spLocks noGrp="1"/>
          </p:cNvSpPr>
          <p:nvPr>
            <p:ph idx="1"/>
          </p:nvPr>
        </p:nvSpPr>
        <p:spPr/>
        <p:txBody>
          <a:bodyPr/>
          <a:lstStyle/>
          <a:p>
            <a:endParaRPr lang="en-US" dirty="0"/>
          </a:p>
          <a:p>
            <a:r>
              <a:rPr lang="en-US" sz="2800" dirty="0"/>
              <a:t>Section II incorporates third party legal and contractual liability </a:t>
            </a:r>
          </a:p>
          <a:p>
            <a:pPr marL="0" indent="0">
              <a:buNone/>
            </a:pPr>
            <a:endParaRPr lang="en-US" sz="2800" dirty="0"/>
          </a:p>
          <a:p>
            <a:r>
              <a:rPr lang="en-US" sz="2800" dirty="0"/>
              <a:t>And reasonable legal costs and expenses incurred in </a:t>
            </a:r>
            <a:r>
              <a:rPr lang="en-US" sz="2800" dirty="0" err="1"/>
              <a:t>defence</a:t>
            </a:r>
            <a:r>
              <a:rPr lang="en-US" sz="2800" dirty="0"/>
              <a:t> of any covered claim</a:t>
            </a:r>
          </a:p>
        </p:txBody>
      </p:sp>
    </p:spTree>
    <p:extLst>
      <p:ext uri="{BB962C8B-B14F-4D97-AF65-F5344CB8AC3E}">
        <p14:creationId xmlns:p14="http://schemas.microsoft.com/office/powerpoint/2010/main" val="413385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of well insurance </a:t>
            </a:r>
          </a:p>
        </p:txBody>
      </p:sp>
      <p:sp>
        <p:nvSpPr>
          <p:cNvPr id="3" name="Content Placeholder 2"/>
          <p:cNvSpPr>
            <a:spLocks noGrp="1"/>
          </p:cNvSpPr>
          <p:nvPr>
            <p:ph idx="1"/>
          </p:nvPr>
        </p:nvSpPr>
        <p:spPr/>
        <p:txBody>
          <a:bodyPr>
            <a:normAutofit/>
          </a:bodyPr>
          <a:lstStyle/>
          <a:p>
            <a:endParaRPr lang="en-US" dirty="0"/>
          </a:p>
          <a:p>
            <a:r>
              <a:rPr lang="en-US" dirty="0"/>
              <a:t>Operator is in charge and responsible for the cost of controlling a wild well</a:t>
            </a:r>
          </a:p>
          <a:p>
            <a:endParaRPr lang="en-US" dirty="0"/>
          </a:p>
          <a:p>
            <a:r>
              <a:rPr lang="en-US" dirty="0"/>
              <a:t>The Operators Extra Expense (OEE) </a:t>
            </a:r>
          </a:p>
          <a:p>
            <a:r>
              <a:rPr lang="en-US" dirty="0"/>
              <a:t>Energy Exploration and Development 8/86 </a:t>
            </a:r>
          </a:p>
          <a:p>
            <a:endParaRPr lang="en-US" dirty="0"/>
          </a:p>
          <a:p>
            <a:pPr>
              <a:buFont typeface="Wingdings" charset="2"/>
              <a:buChar char="Ø"/>
            </a:pPr>
            <a:r>
              <a:rPr lang="en-GB" dirty="0"/>
              <a:t>One of the most common cases when the control is lost is blow out. </a:t>
            </a:r>
          </a:p>
          <a:p>
            <a:pPr lvl="1"/>
            <a:r>
              <a:rPr lang="en-GB" dirty="0"/>
              <a:t>when the underground pressures become greater than the downward pressure exerted by the column of drilling mud inserted while the hole is being drilled. </a:t>
            </a:r>
          </a:p>
        </p:txBody>
      </p:sp>
    </p:spTree>
    <p:extLst>
      <p:ext uri="{BB962C8B-B14F-4D97-AF65-F5344CB8AC3E}">
        <p14:creationId xmlns:p14="http://schemas.microsoft.com/office/powerpoint/2010/main" val="86717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Energy Exploration and Development </a:t>
            </a:r>
            <a:endParaRPr lang="en-US" dirty="0"/>
          </a:p>
        </p:txBody>
      </p:sp>
      <p:sp>
        <p:nvSpPr>
          <p:cNvPr id="3" name="Content Placeholder 2"/>
          <p:cNvSpPr>
            <a:spLocks noGrp="1"/>
          </p:cNvSpPr>
          <p:nvPr>
            <p:ph idx="1"/>
          </p:nvPr>
        </p:nvSpPr>
        <p:spPr/>
        <p:txBody>
          <a:bodyPr>
            <a:normAutofit/>
          </a:bodyPr>
          <a:lstStyle/>
          <a:p>
            <a:r>
              <a:rPr lang="en-US" dirty="0"/>
              <a:t>EED 8/86 </a:t>
            </a:r>
          </a:p>
          <a:p>
            <a:pPr marL="0" indent="0">
              <a:buNone/>
            </a:pPr>
            <a:r>
              <a:rPr lang="en-US" dirty="0"/>
              <a:t>A) Control of well</a:t>
            </a:r>
          </a:p>
          <a:p>
            <a:pPr lvl="1"/>
            <a:r>
              <a:rPr lang="en-GB" dirty="0"/>
              <a:t>the costs of equipment and manpower used to bring the well under control</a:t>
            </a:r>
            <a:endParaRPr lang="en-US" dirty="0"/>
          </a:p>
          <a:p>
            <a:pPr lvl="1"/>
            <a:r>
              <a:rPr lang="en-US" dirty="0"/>
              <a:t>Definitions of well being out of and under control </a:t>
            </a:r>
          </a:p>
          <a:p>
            <a:pPr lvl="1"/>
            <a:r>
              <a:rPr lang="en-US" dirty="0"/>
              <a:t>Exclusion: loss or damage to drilling or production equipment and for loss of use</a:t>
            </a:r>
          </a:p>
          <a:p>
            <a:pPr marL="274320" lvl="1" indent="0">
              <a:buNone/>
            </a:pPr>
            <a:endParaRPr lang="en-US" dirty="0"/>
          </a:p>
          <a:p>
            <a:pPr marL="0" indent="0">
              <a:buNone/>
            </a:pPr>
            <a:r>
              <a:rPr lang="en-US" dirty="0"/>
              <a:t>B) </a:t>
            </a:r>
            <a:r>
              <a:rPr lang="en-GB" dirty="0" err="1"/>
              <a:t>Redrilling</a:t>
            </a:r>
            <a:r>
              <a:rPr lang="en-GB" dirty="0"/>
              <a:t>/Extra-Expense – </a:t>
            </a:r>
            <a:r>
              <a:rPr lang="en-US" dirty="0"/>
              <a:t>When a well is brought under control it may need to be re-drilled or restored to its pre-blowout condition</a:t>
            </a:r>
          </a:p>
          <a:p>
            <a:pPr marL="0" indent="0">
              <a:buNone/>
            </a:pPr>
            <a:endParaRPr lang="en-US" dirty="0"/>
          </a:p>
        </p:txBody>
      </p:sp>
    </p:spTree>
    <p:extLst>
      <p:ext uri="{BB962C8B-B14F-4D97-AF65-F5344CB8AC3E}">
        <p14:creationId xmlns:p14="http://schemas.microsoft.com/office/powerpoint/2010/main" val="215547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EED 8/86 </a:t>
            </a:r>
          </a:p>
        </p:txBody>
      </p:sp>
      <p:sp>
        <p:nvSpPr>
          <p:cNvPr id="3" name="Content Placeholder 2"/>
          <p:cNvSpPr>
            <a:spLocks noGrp="1"/>
          </p:cNvSpPr>
          <p:nvPr>
            <p:ph idx="1"/>
          </p:nvPr>
        </p:nvSpPr>
        <p:spPr/>
        <p:txBody>
          <a:bodyPr/>
          <a:lstStyle/>
          <a:p>
            <a:pPr marL="0" indent="0">
              <a:buNone/>
            </a:pPr>
            <a:r>
              <a:rPr lang="en-US" dirty="0"/>
              <a:t>C) Seepage and pollution </a:t>
            </a:r>
          </a:p>
          <a:p>
            <a:pPr lvl="1"/>
            <a:r>
              <a:rPr lang="en-US" dirty="0"/>
              <a:t>Trigger: accident or occurrence taking place during the policy period provided that it arises well becoming out of control </a:t>
            </a:r>
          </a:p>
          <a:p>
            <a:pPr>
              <a:buFont typeface="Wingdings" charset="2"/>
              <a:buChar char="u"/>
            </a:pPr>
            <a:r>
              <a:rPr lang="en-US" dirty="0"/>
              <a:t> legal liability for damages in respect of third party property damage and injury </a:t>
            </a:r>
          </a:p>
          <a:p>
            <a:pPr marL="0" indent="0">
              <a:buNone/>
            </a:pPr>
            <a:endParaRPr lang="en-GB" dirty="0"/>
          </a:p>
          <a:p>
            <a:pPr>
              <a:buFont typeface="Wingdings" charset="2"/>
              <a:buChar char="u"/>
            </a:pPr>
            <a:r>
              <a:rPr lang="en-US" dirty="0"/>
              <a:t> costs incurred by the assured to clean up : does not require legal liability. </a:t>
            </a:r>
          </a:p>
          <a:p>
            <a:pPr marL="0" indent="0">
              <a:buNone/>
            </a:pPr>
            <a:endParaRPr lang="en-US" dirty="0"/>
          </a:p>
          <a:p>
            <a:pPr>
              <a:buFont typeface="Wingdings" charset="2"/>
              <a:buChar char="u"/>
            </a:pPr>
            <a:r>
              <a:rPr lang="en-US" dirty="0"/>
              <a:t> The insured has autonomy to act quickly to try to prevent pollution reaching the shore. </a:t>
            </a:r>
          </a:p>
          <a:p>
            <a:endParaRPr lang="en-US" dirty="0"/>
          </a:p>
        </p:txBody>
      </p:sp>
    </p:spTree>
    <p:extLst>
      <p:ext uri="{BB962C8B-B14F-4D97-AF65-F5344CB8AC3E}">
        <p14:creationId xmlns:p14="http://schemas.microsoft.com/office/powerpoint/2010/main" val="851497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Insurance of drilling barge and platforms </a:t>
            </a:r>
            <a:br>
              <a:rPr lang="en-GB" sz="3200" dirty="0"/>
            </a:br>
            <a:endParaRPr lang="en-US" sz="3200" dirty="0"/>
          </a:p>
        </p:txBody>
      </p:sp>
      <p:sp>
        <p:nvSpPr>
          <p:cNvPr id="3" name="Content Placeholder 2"/>
          <p:cNvSpPr>
            <a:spLocks noGrp="1"/>
          </p:cNvSpPr>
          <p:nvPr>
            <p:ph idx="1"/>
          </p:nvPr>
        </p:nvSpPr>
        <p:spPr/>
        <p:txBody>
          <a:bodyPr/>
          <a:lstStyle/>
          <a:p>
            <a:pPr marL="0" indent="0">
              <a:buNone/>
            </a:pPr>
            <a:r>
              <a:rPr lang="en-US" dirty="0"/>
              <a:t> </a:t>
            </a:r>
            <a:endParaRPr lang="en-US" sz="2800" dirty="0"/>
          </a:p>
          <a:p>
            <a:pPr>
              <a:buFont typeface="Wingdings" charset="2"/>
              <a:buChar char="u"/>
            </a:pPr>
            <a:r>
              <a:rPr lang="en-US" sz="2800" dirty="0"/>
              <a:t> London Standard Drilling Barge Form (LSDBF) </a:t>
            </a:r>
          </a:p>
          <a:p>
            <a:pPr marL="0" indent="0">
              <a:buNone/>
            </a:pPr>
            <a:endParaRPr lang="en-GB" sz="2800" dirty="0"/>
          </a:p>
          <a:p>
            <a:pPr>
              <a:buFont typeface="Wingdings" charset="2"/>
              <a:buChar char="u"/>
            </a:pPr>
            <a:r>
              <a:rPr lang="en-US" sz="2800" dirty="0"/>
              <a:t> London Standard Platform Form (LSPF) </a:t>
            </a:r>
          </a:p>
          <a:p>
            <a:pPr marL="0" indent="0">
              <a:buNone/>
            </a:pPr>
            <a:endParaRPr lang="en-US" sz="2800" dirty="0"/>
          </a:p>
          <a:p>
            <a:pPr>
              <a:buFont typeface="Wingdings" charset="2"/>
              <a:buChar char="u"/>
            </a:pPr>
            <a:r>
              <a:rPr lang="en-US" sz="2800" dirty="0"/>
              <a:t> London Market Offshore Mobile Unit Form (LMOMUF) </a:t>
            </a:r>
          </a:p>
        </p:txBody>
      </p:sp>
    </p:spTree>
    <p:extLst>
      <p:ext uri="{BB962C8B-B14F-4D97-AF65-F5344CB8AC3E}">
        <p14:creationId xmlns:p14="http://schemas.microsoft.com/office/powerpoint/2010/main" val="3186336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lstStyle/>
          <a:p>
            <a:r>
              <a:rPr lang="en-US" dirty="0"/>
              <a:t>Operating insurance  </a:t>
            </a:r>
          </a:p>
        </p:txBody>
      </p:sp>
      <p:sp>
        <p:nvSpPr>
          <p:cNvPr id="3" name="Content Placeholder 2"/>
          <p:cNvSpPr>
            <a:spLocks noGrp="1"/>
          </p:cNvSpPr>
          <p:nvPr>
            <p:ph idx="1"/>
          </p:nvPr>
        </p:nvSpPr>
        <p:spPr/>
        <p:txBody>
          <a:bodyPr>
            <a:normAutofit lnSpcReduction="10000"/>
          </a:bodyPr>
          <a:lstStyle/>
          <a:p>
            <a:endParaRPr lang="en-US" dirty="0"/>
          </a:p>
          <a:p>
            <a:pPr>
              <a:buFont typeface="Wingdings" charset="2"/>
              <a:buChar char="Ø"/>
            </a:pPr>
            <a:r>
              <a:rPr lang="en-US" dirty="0"/>
              <a:t> </a:t>
            </a:r>
            <a:r>
              <a:rPr lang="en-US" sz="2800" dirty="0"/>
              <a:t>Cover hull and machinery of the drilling barges including all their equipment, tools, machinery, while engaged in the drilling operation </a:t>
            </a:r>
          </a:p>
          <a:p>
            <a:pPr marL="0" indent="0">
              <a:buNone/>
            </a:pPr>
            <a:endParaRPr lang="en-US" sz="2800" dirty="0"/>
          </a:p>
          <a:p>
            <a:pPr>
              <a:buFont typeface="Wingdings" charset="2"/>
              <a:buChar char="Ø"/>
            </a:pPr>
            <a:r>
              <a:rPr lang="en-US" sz="2800" dirty="0"/>
              <a:t> All risks</a:t>
            </a:r>
          </a:p>
          <a:p>
            <a:pPr marL="0" indent="0">
              <a:buNone/>
            </a:pPr>
            <a:endParaRPr lang="en-US" sz="2800" dirty="0"/>
          </a:p>
          <a:p>
            <a:pPr>
              <a:buFont typeface="Wingdings" charset="2"/>
              <a:buChar char="Ø"/>
            </a:pPr>
            <a:r>
              <a:rPr lang="en-US" sz="2800" dirty="0"/>
              <a:t> Survey requirements </a:t>
            </a:r>
          </a:p>
          <a:p>
            <a:pPr marL="0" indent="0">
              <a:buNone/>
            </a:pPr>
            <a:endParaRPr lang="en-US" sz="2800" dirty="0"/>
          </a:p>
          <a:p>
            <a:pPr>
              <a:buFont typeface="Wingdings" charset="2"/>
              <a:buChar char="Ø"/>
            </a:pPr>
            <a:r>
              <a:rPr lang="en-US" sz="2800" dirty="0"/>
              <a:t> Classification warranty </a:t>
            </a:r>
          </a:p>
        </p:txBody>
      </p:sp>
    </p:spTree>
    <p:extLst>
      <p:ext uri="{BB962C8B-B14F-4D97-AF65-F5344CB8AC3E}">
        <p14:creationId xmlns:p14="http://schemas.microsoft.com/office/powerpoint/2010/main" val="2829147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Insurance </a:t>
            </a:r>
          </a:p>
        </p:txBody>
      </p:sp>
      <p:sp>
        <p:nvSpPr>
          <p:cNvPr id="3" name="Content Placeholder 2"/>
          <p:cNvSpPr>
            <a:spLocks noGrp="1"/>
          </p:cNvSpPr>
          <p:nvPr>
            <p:ph idx="1"/>
          </p:nvPr>
        </p:nvSpPr>
        <p:spPr/>
        <p:txBody>
          <a:bodyPr>
            <a:normAutofit/>
          </a:bodyPr>
          <a:lstStyle/>
          <a:p>
            <a:pPr marL="0" indent="0">
              <a:buNone/>
            </a:pPr>
            <a:endParaRPr lang="en-US" dirty="0"/>
          </a:p>
          <a:p>
            <a:pPr>
              <a:buFont typeface="Wingdings" charset="2"/>
              <a:buChar char="Ø"/>
            </a:pPr>
            <a:r>
              <a:rPr lang="en-US" dirty="0"/>
              <a:t> CTL defined</a:t>
            </a:r>
          </a:p>
          <a:p>
            <a:pPr marL="0" indent="0">
              <a:buNone/>
            </a:pPr>
            <a:endParaRPr lang="en-US" dirty="0"/>
          </a:p>
          <a:p>
            <a:pPr>
              <a:buFont typeface="Wingdings" charset="2"/>
              <a:buChar char="Ø"/>
            </a:pPr>
            <a:r>
              <a:rPr lang="en-US" dirty="0"/>
              <a:t> Sue and </a:t>
            </a:r>
            <a:r>
              <a:rPr lang="en-US" dirty="0" err="1"/>
              <a:t>labour</a:t>
            </a:r>
            <a:endParaRPr lang="en-US" dirty="0"/>
          </a:p>
          <a:p>
            <a:pPr marL="0" indent="0">
              <a:buNone/>
            </a:pPr>
            <a:endParaRPr lang="en-US" dirty="0"/>
          </a:p>
          <a:p>
            <a:pPr>
              <a:buFont typeface="Wingdings" charset="2"/>
              <a:buChar char="Ø"/>
            </a:pPr>
            <a:r>
              <a:rPr lang="en-US" dirty="0"/>
              <a:t> War and terrorism exclusion but these may be insured under a package policy </a:t>
            </a:r>
          </a:p>
          <a:p>
            <a:pPr marL="0" indent="0">
              <a:buNone/>
            </a:pPr>
            <a:endParaRPr lang="en-US" dirty="0"/>
          </a:p>
          <a:p>
            <a:pPr>
              <a:buFont typeface="Wingdings" charset="2"/>
              <a:buChar char="Ø"/>
            </a:pPr>
            <a:r>
              <a:rPr lang="en-US" dirty="0"/>
              <a:t> Liabilities: a drilling contractor may have a P&amp;I entry.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55274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interruption </a:t>
            </a:r>
          </a:p>
        </p:txBody>
      </p:sp>
      <p:sp>
        <p:nvSpPr>
          <p:cNvPr id="3" name="Content Placeholder 2"/>
          <p:cNvSpPr>
            <a:spLocks noGrp="1"/>
          </p:cNvSpPr>
          <p:nvPr>
            <p:ph idx="1"/>
          </p:nvPr>
        </p:nvSpPr>
        <p:spPr/>
        <p:txBody>
          <a:bodyPr/>
          <a:lstStyle/>
          <a:p>
            <a:pPr>
              <a:buFont typeface="Wingdings" charset="2"/>
              <a:buChar char="v"/>
            </a:pPr>
            <a:r>
              <a:rPr lang="en-US" dirty="0"/>
              <a:t> Delay in start Up (DSU): A delay in the commencement of production, due to incidents occurring at the construction stage</a:t>
            </a:r>
          </a:p>
          <a:p>
            <a:pPr marL="0" indent="0">
              <a:buNone/>
            </a:pPr>
            <a:endParaRPr lang="en-US" dirty="0"/>
          </a:p>
          <a:p>
            <a:pPr>
              <a:buFont typeface="Wingdings" charset="2"/>
              <a:buChar char="v"/>
            </a:pPr>
            <a:r>
              <a:rPr lang="en-US" dirty="0"/>
              <a:t> It is also known as Advanced Loss of Profits (ALOP)</a:t>
            </a:r>
          </a:p>
          <a:p>
            <a:pPr marL="0" indent="0">
              <a:buNone/>
            </a:pPr>
            <a:endParaRPr lang="en-US" dirty="0"/>
          </a:p>
          <a:p>
            <a:pPr>
              <a:buFont typeface="Wingdings" charset="2"/>
              <a:buChar char="v"/>
            </a:pPr>
            <a:r>
              <a:rPr lang="en-US" dirty="0"/>
              <a:t> Loss of  Production Income (LOPI)</a:t>
            </a:r>
          </a:p>
          <a:p>
            <a:pPr marL="0" indent="0">
              <a:buNone/>
            </a:pPr>
            <a:endParaRPr lang="en-US" dirty="0"/>
          </a:p>
          <a:p>
            <a:pPr>
              <a:buFont typeface="Wingdings" charset="2"/>
              <a:buChar char="v"/>
            </a:pPr>
            <a:r>
              <a:rPr lang="en-US" dirty="0"/>
              <a:t> Trigger: accidental physical loss of or damage well out of control </a:t>
            </a:r>
          </a:p>
        </p:txBody>
      </p:sp>
    </p:spTree>
    <p:extLst>
      <p:ext uri="{BB962C8B-B14F-4D97-AF65-F5344CB8AC3E}">
        <p14:creationId xmlns:p14="http://schemas.microsoft.com/office/powerpoint/2010/main" val="1091261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Incorporation of Institute time and cargo clauses </a:t>
            </a:r>
          </a:p>
        </p:txBody>
      </p:sp>
      <p:sp>
        <p:nvSpPr>
          <p:cNvPr id="3" name="Content Placeholder 2"/>
          <p:cNvSpPr>
            <a:spLocks noGrp="1"/>
          </p:cNvSpPr>
          <p:nvPr>
            <p:ph idx="1"/>
          </p:nvPr>
        </p:nvSpPr>
        <p:spPr/>
        <p:txBody>
          <a:bodyPr>
            <a:normAutofit/>
          </a:bodyPr>
          <a:lstStyle/>
          <a:p>
            <a:r>
              <a:rPr lang="en-GB" i="1" dirty="0"/>
              <a:t>Mentor Insurance Co (UK) Ltd v </a:t>
            </a:r>
            <a:r>
              <a:rPr lang="en-GB" i="1" dirty="0" err="1"/>
              <a:t>Norges</a:t>
            </a:r>
            <a:r>
              <a:rPr lang="en-GB" i="1" dirty="0"/>
              <a:t> </a:t>
            </a:r>
            <a:r>
              <a:rPr lang="en-GB" i="1" dirty="0" err="1"/>
              <a:t>Brannkassee</a:t>
            </a:r>
            <a:r>
              <a:rPr lang="en-GB" i="1" dirty="0"/>
              <a:t> Skandia Insurance Co </a:t>
            </a:r>
            <a:r>
              <a:rPr lang="en-US" dirty="0"/>
              <a:t>[1993] 2 Lloyd’s Rep IR 268 </a:t>
            </a:r>
            <a:endParaRPr lang="en-GB" dirty="0"/>
          </a:p>
          <a:p>
            <a:endParaRPr lang="en-GB" dirty="0"/>
          </a:p>
          <a:p>
            <a:pPr>
              <a:buFont typeface="Wingdings" charset="2"/>
              <a:buChar char="Ø"/>
            </a:pPr>
            <a:r>
              <a:rPr lang="en-GB" dirty="0"/>
              <a:t> hull and machinery insurance of the Ocean Champion that was one of the vessels used by the owner as a jack up rig in ocean drilling and oil exploration.  </a:t>
            </a:r>
          </a:p>
          <a:p>
            <a:pPr marL="0" indent="0">
              <a:buNone/>
            </a:pPr>
            <a:endParaRPr lang="en-GB" dirty="0"/>
          </a:p>
          <a:p>
            <a:pPr>
              <a:buFont typeface="Wingdings" charset="2"/>
              <a:buChar char="Ø"/>
            </a:pPr>
            <a:r>
              <a:rPr lang="en-GB" dirty="0"/>
              <a:t> XL: $1 million deductible and up to $22 million in excess of $1m were insured separately</a:t>
            </a:r>
            <a:endParaRPr lang="en-US" dirty="0"/>
          </a:p>
        </p:txBody>
      </p:sp>
    </p:spTree>
    <p:extLst>
      <p:ext uri="{BB962C8B-B14F-4D97-AF65-F5344CB8AC3E}">
        <p14:creationId xmlns:p14="http://schemas.microsoft.com/office/powerpoint/2010/main" val="666649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matters</a:t>
            </a:r>
          </a:p>
        </p:txBody>
      </p:sp>
      <p:sp>
        <p:nvSpPr>
          <p:cNvPr id="3" name="Content Placeholder 2"/>
          <p:cNvSpPr>
            <a:spLocks noGrp="1"/>
          </p:cNvSpPr>
          <p:nvPr>
            <p:ph idx="1"/>
          </p:nvPr>
        </p:nvSpPr>
        <p:spPr/>
        <p:txBody>
          <a:bodyPr>
            <a:normAutofit fontScale="92500" lnSpcReduction="20000"/>
          </a:bodyPr>
          <a:lstStyle/>
          <a:p>
            <a:pPr>
              <a:buFont typeface="Wingdings" charset="2"/>
              <a:buChar char="u"/>
            </a:pPr>
            <a:r>
              <a:rPr lang="en-US" dirty="0"/>
              <a:t> Definition of assured </a:t>
            </a:r>
          </a:p>
          <a:p>
            <a:pPr lvl="1">
              <a:buFont typeface="Wingdings" charset="2"/>
              <a:buChar char="Ø"/>
            </a:pPr>
            <a:r>
              <a:rPr lang="en-US" i="1" dirty="0"/>
              <a:t> National </a:t>
            </a:r>
            <a:r>
              <a:rPr lang="en-US" i="1" dirty="0" err="1"/>
              <a:t>Oilwell</a:t>
            </a:r>
            <a:r>
              <a:rPr lang="en-US" i="1" dirty="0"/>
              <a:t> (UK) Ltd v Davy Offshore Ltd</a:t>
            </a:r>
            <a:r>
              <a:rPr lang="en-GB" dirty="0"/>
              <a:t> </a:t>
            </a:r>
            <a:r>
              <a:rPr lang="en-US" dirty="0"/>
              <a:t>[1993] 2 Lloyd's Rep. 582</a:t>
            </a:r>
            <a:r>
              <a:rPr lang="en-GB" dirty="0"/>
              <a:t> </a:t>
            </a:r>
            <a:endParaRPr lang="en-US" dirty="0"/>
          </a:p>
          <a:p>
            <a:endParaRPr lang="en-US" dirty="0"/>
          </a:p>
          <a:p>
            <a:pPr>
              <a:buFont typeface="Wingdings" charset="2"/>
              <a:buChar char="u"/>
            </a:pPr>
            <a:r>
              <a:rPr lang="en-US" dirty="0"/>
              <a:t> Sue and </a:t>
            </a:r>
            <a:r>
              <a:rPr lang="en-US" dirty="0" err="1"/>
              <a:t>labour</a:t>
            </a:r>
            <a:r>
              <a:rPr lang="en-US" dirty="0"/>
              <a:t> </a:t>
            </a:r>
          </a:p>
          <a:p>
            <a:pPr lvl="1">
              <a:buFont typeface="Wingdings" charset="2"/>
              <a:buChar char="Ø"/>
            </a:pPr>
            <a:r>
              <a:rPr lang="en-US" dirty="0"/>
              <a:t> E</a:t>
            </a:r>
            <a:r>
              <a:rPr lang="en-GB" dirty="0"/>
              <a:t>g, tugs were employed for some 12 months to provide safe positioning for a FPSO after the failure of the swivel system. </a:t>
            </a:r>
          </a:p>
          <a:p>
            <a:pPr lvl="1">
              <a:buFont typeface="Wingdings" charset="2"/>
              <a:buChar char="Ø"/>
            </a:pPr>
            <a:r>
              <a:rPr lang="en-GB" dirty="0"/>
              <a:t> But note: expenses be shared between assured and underwriters proportionately to the extent of their respective interests </a:t>
            </a:r>
          </a:p>
          <a:p>
            <a:pPr lvl="1">
              <a:buFont typeface="Wingdings" charset="2"/>
              <a:buChar char="Ø"/>
            </a:pPr>
            <a:r>
              <a:rPr lang="en-GB" dirty="0"/>
              <a:t> The limitation of expenses to 25 per cent of the declared value of the item </a:t>
            </a:r>
          </a:p>
          <a:p>
            <a:pPr>
              <a:buFont typeface="Wingdings" charset="2"/>
              <a:buChar char="u"/>
            </a:pPr>
            <a:r>
              <a:rPr lang="en-US" dirty="0"/>
              <a:t> Subrogation in co-insurance</a:t>
            </a:r>
          </a:p>
          <a:p>
            <a:pPr>
              <a:buFont typeface="Wingdings" charset="2"/>
              <a:buChar char="u"/>
            </a:pPr>
            <a:r>
              <a:rPr lang="en-US" dirty="0"/>
              <a:t> Generally </a:t>
            </a:r>
            <a:r>
              <a:rPr lang="en-US"/>
              <a:t>waived </a:t>
            </a:r>
            <a:endParaRPr lang="en-US" dirty="0"/>
          </a:p>
          <a:p>
            <a:pPr marL="0" indent="0">
              <a:buNone/>
            </a:pPr>
            <a:r>
              <a:rPr lang="en-GB" i="1" dirty="0"/>
              <a:t>	</a:t>
            </a:r>
            <a:r>
              <a:rPr lang="en-GB" i="1" dirty="0" err="1"/>
              <a:t>Gard</a:t>
            </a:r>
            <a:r>
              <a:rPr lang="en-GB" i="1" dirty="0"/>
              <a:t> Marine &amp; Energy Ltd v China National Chartering Co Ltd 	</a:t>
            </a:r>
            <a:r>
              <a:rPr lang="en-GB" dirty="0"/>
              <a:t>[2017] UKSC 35</a:t>
            </a:r>
          </a:p>
          <a:p>
            <a:pPr marL="0" indent="0">
              <a:buNone/>
            </a:pPr>
            <a:r>
              <a:rPr lang="en-GB" b="1" dirty="0"/>
              <a:t> </a:t>
            </a:r>
          </a:p>
          <a:p>
            <a:endParaRPr lang="en-US" dirty="0"/>
          </a:p>
        </p:txBody>
      </p:sp>
    </p:spTree>
    <p:extLst>
      <p:ext uri="{BB962C8B-B14F-4D97-AF65-F5344CB8AC3E}">
        <p14:creationId xmlns:p14="http://schemas.microsoft.com/office/powerpoint/2010/main" val="6951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599" cy="990600"/>
          </a:xfrm>
        </p:spPr>
        <p:txBody>
          <a:bodyPr>
            <a:normAutofit/>
          </a:bodyPr>
          <a:lstStyle/>
          <a:p>
            <a:r>
              <a:rPr lang="en-US" sz="3200" dirty="0"/>
              <a:t>Overview</a:t>
            </a:r>
            <a:r>
              <a:rPr lang="en-US" sz="3600" dirty="0"/>
              <a:t> </a:t>
            </a:r>
          </a:p>
        </p:txBody>
      </p:sp>
      <p:sp>
        <p:nvSpPr>
          <p:cNvPr id="3" name="Content Placeholder 2"/>
          <p:cNvSpPr>
            <a:spLocks noGrp="1"/>
          </p:cNvSpPr>
          <p:nvPr>
            <p:ph idx="1"/>
          </p:nvPr>
        </p:nvSpPr>
        <p:spPr/>
        <p:txBody>
          <a:bodyPr>
            <a:normAutofit/>
          </a:bodyPr>
          <a:lstStyle/>
          <a:p>
            <a:pPr>
              <a:buFont typeface="Wingdings" charset="2"/>
              <a:buChar char="ü"/>
            </a:pPr>
            <a:r>
              <a:rPr lang="en-US" dirty="0"/>
              <a:t> Oil companies : consortium</a:t>
            </a:r>
            <a:endParaRPr lang="en-GB" dirty="0"/>
          </a:p>
          <a:p>
            <a:pPr>
              <a:buFont typeface="Wingdings" charset="2"/>
              <a:buChar char="ü"/>
            </a:pPr>
            <a:r>
              <a:rPr lang="en-US" dirty="0"/>
              <a:t> Appointment of an operator</a:t>
            </a:r>
            <a:endParaRPr lang="en-US" baseline="30000" dirty="0"/>
          </a:p>
          <a:p>
            <a:pPr>
              <a:buFont typeface="Wingdings" charset="2"/>
              <a:buChar char="ü"/>
            </a:pPr>
            <a:r>
              <a:rPr lang="en-GB" dirty="0"/>
              <a:t> The exploration stage</a:t>
            </a:r>
          </a:p>
          <a:p>
            <a:pPr>
              <a:buFont typeface="Wingdings" charset="2"/>
              <a:buChar char="ü"/>
            </a:pPr>
            <a:r>
              <a:rPr lang="en-GB" dirty="0"/>
              <a:t> Seismic surveys </a:t>
            </a:r>
          </a:p>
          <a:p>
            <a:pPr>
              <a:buFont typeface="Wingdings" charset="2"/>
              <a:buChar char="ü"/>
            </a:pPr>
            <a:r>
              <a:rPr lang="en-GB" dirty="0"/>
              <a:t> Employment of a drilling contractor</a:t>
            </a:r>
          </a:p>
          <a:p>
            <a:pPr>
              <a:buFont typeface="Wingdings" charset="2"/>
              <a:buChar char="ü"/>
            </a:pPr>
            <a:r>
              <a:rPr lang="en-GB" dirty="0"/>
              <a:t> Sub-contracting some of the operations</a:t>
            </a:r>
          </a:p>
          <a:p>
            <a:pPr>
              <a:buFont typeface="Wingdings" charset="2"/>
              <a:buChar char="ü"/>
            </a:pPr>
            <a:r>
              <a:rPr lang="en-GB" dirty="0"/>
              <a:t> Consultancy contracts for analysis of soil conditions</a:t>
            </a:r>
          </a:p>
          <a:p>
            <a:pPr>
              <a:buFont typeface="Wingdings" charset="2"/>
              <a:buChar char="ü"/>
            </a:pPr>
            <a:r>
              <a:rPr lang="en-GB" dirty="0"/>
              <a:t> Construction and installation of relevant infrastructure.</a:t>
            </a:r>
          </a:p>
          <a:p>
            <a:pPr>
              <a:buFont typeface="Wingdings" charset="2"/>
              <a:buChar char="ü"/>
            </a:pPr>
            <a:r>
              <a:rPr lang="en-GB" dirty="0"/>
              <a:t> Hand over the facilities to the Operator for production</a:t>
            </a:r>
          </a:p>
          <a:p>
            <a:endParaRPr lang="en-US" dirty="0"/>
          </a:p>
        </p:txBody>
      </p:sp>
    </p:spTree>
    <p:extLst>
      <p:ext uri="{BB962C8B-B14F-4D97-AF65-F5344CB8AC3E}">
        <p14:creationId xmlns:p14="http://schemas.microsoft.com/office/powerpoint/2010/main" val="261029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Contractual relationships </a:t>
            </a:r>
          </a:p>
        </p:txBody>
      </p:sp>
      <p:sp>
        <p:nvSpPr>
          <p:cNvPr id="3" name="Content Placeholder 2"/>
          <p:cNvSpPr>
            <a:spLocks noGrp="1"/>
          </p:cNvSpPr>
          <p:nvPr>
            <p:ph idx="1"/>
          </p:nvPr>
        </p:nvSpPr>
        <p:spPr/>
        <p:txBody>
          <a:bodyPr/>
          <a:lstStyle/>
          <a:p>
            <a:pPr marL="0" indent="0">
              <a:buNone/>
            </a:pPr>
            <a:r>
              <a:rPr lang="en-US" dirty="0"/>
              <a:t> </a:t>
            </a:r>
          </a:p>
          <a:p>
            <a:pPr>
              <a:buFont typeface="Wingdings" charset="2"/>
              <a:buChar char="v"/>
            </a:pPr>
            <a:r>
              <a:rPr lang="en-US" dirty="0"/>
              <a:t> </a:t>
            </a:r>
            <a:r>
              <a:rPr lang="en-US" sz="2800" dirty="0"/>
              <a:t>Underlying contracts </a:t>
            </a:r>
          </a:p>
          <a:p>
            <a:pPr marL="0" indent="0">
              <a:buNone/>
            </a:pPr>
            <a:endParaRPr lang="en-US" sz="2800" dirty="0"/>
          </a:p>
          <a:p>
            <a:pPr lvl="1">
              <a:buFont typeface="Wingdings" charset="2"/>
              <a:buChar char="v"/>
            </a:pPr>
            <a:r>
              <a:rPr lang="en-US" sz="2800" dirty="0"/>
              <a:t> </a:t>
            </a:r>
            <a:r>
              <a:rPr lang="en-US" sz="2400" dirty="0"/>
              <a:t>between operator and contractors and </a:t>
            </a:r>
          </a:p>
          <a:p>
            <a:pPr lvl="1">
              <a:buFont typeface="Wingdings" charset="2"/>
              <a:buChar char="v"/>
            </a:pPr>
            <a:r>
              <a:rPr lang="en-US" sz="2400" dirty="0"/>
              <a:t>  between contractors and sub-contractors </a:t>
            </a:r>
          </a:p>
          <a:p>
            <a:pPr marL="274320" lvl="1" indent="0">
              <a:buNone/>
            </a:pPr>
            <a:endParaRPr lang="en-US" sz="2800" dirty="0"/>
          </a:p>
          <a:p>
            <a:pPr>
              <a:buFont typeface="Wingdings" charset="2"/>
              <a:buChar char="v"/>
            </a:pPr>
            <a:r>
              <a:rPr lang="en-US" sz="2800" dirty="0"/>
              <a:t> Liability provisions </a:t>
            </a:r>
          </a:p>
          <a:p>
            <a:pPr>
              <a:buFont typeface="Wingdings" charset="2"/>
              <a:buChar char="v"/>
            </a:pPr>
            <a:r>
              <a:rPr lang="en-US" sz="2800" dirty="0"/>
              <a:t> Insurance provisions </a:t>
            </a:r>
          </a:p>
        </p:txBody>
      </p:sp>
    </p:spTree>
    <p:extLst>
      <p:ext uri="{BB962C8B-B14F-4D97-AF65-F5344CB8AC3E}">
        <p14:creationId xmlns:p14="http://schemas.microsoft.com/office/powerpoint/2010/main" val="3192387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Insurance </a:t>
            </a:r>
          </a:p>
        </p:txBody>
      </p:sp>
      <p:sp>
        <p:nvSpPr>
          <p:cNvPr id="3" name="Content Placeholder 2"/>
          <p:cNvSpPr>
            <a:spLocks noGrp="1"/>
          </p:cNvSpPr>
          <p:nvPr>
            <p:ph idx="1"/>
          </p:nvPr>
        </p:nvSpPr>
        <p:spPr/>
        <p:txBody>
          <a:bodyPr>
            <a:normAutofit/>
          </a:bodyPr>
          <a:lstStyle/>
          <a:p>
            <a:pPr>
              <a:buFont typeface="Wingdings" charset="2"/>
              <a:buChar char="u"/>
            </a:pPr>
            <a:r>
              <a:rPr lang="en-GB" dirty="0"/>
              <a:t> Construction of the field  </a:t>
            </a:r>
          </a:p>
          <a:p>
            <a:pPr>
              <a:buFont typeface="Wingdings" charset="2"/>
              <a:buChar char="u"/>
            </a:pPr>
            <a:r>
              <a:rPr lang="en-GB" dirty="0"/>
              <a:t> Property </a:t>
            </a:r>
          </a:p>
          <a:p>
            <a:pPr>
              <a:buFont typeface="Wingdings" charset="2"/>
              <a:buChar char="u"/>
            </a:pPr>
            <a:r>
              <a:rPr lang="en-GB" dirty="0"/>
              <a:t> Liability </a:t>
            </a:r>
          </a:p>
          <a:p>
            <a:pPr>
              <a:buFont typeface="Wingdings" charset="2"/>
              <a:buChar char="u"/>
            </a:pPr>
            <a:r>
              <a:rPr lang="en-GB" dirty="0"/>
              <a:t> Employers Liability </a:t>
            </a:r>
          </a:p>
          <a:p>
            <a:pPr>
              <a:buFont typeface="Wingdings" charset="2"/>
              <a:buChar char="u"/>
            </a:pPr>
            <a:r>
              <a:rPr lang="en-GB" dirty="0"/>
              <a:t> Pollution </a:t>
            </a:r>
          </a:p>
          <a:p>
            <a:pPr>
              <a:buFont typeface="Wingdings" charset="2"/>
              <a:buChar char="u"/>
            </a:pPr>
            <a:r>
              <a:rPr lang="en-GB" dirty="0"/>
              <a:t> Oil and natural gas in transit or in storage </a:t>
            </a:r>
          </a:p>
          <a:p>
            <a:pPr>
              <a:buFont typeface="Wingdings" charset="2"/>
              <a:buChar char="u"/>
            </a:pPr>
            <a:r>
              <a:rPr lang="en-GB" dirty="0"/>
              <a:t> Package policies </a:t>
            </a:r>
          </a:p>
          <a:p>
            <a:pPr marL="274320" lvl="1" indent="0">
              <a:buNone/>
            </a:pPr>
            <a:r>
              <a:rPr lang="en-GB" i="1" dirty="0" err="1"/>
              <a:t>Gard</a:t>
            </a:r>
            <a:r>
              <a:rPr lang="en-GB" i="1" dirty="0"/>
              <a:t> Marine and Energy Ltd v </a:t>
            </a:r>
            <a:r>
              <a:rPr lang="en-GB" i="1" dirty="0" err="1"/>
              <a:t>Tunnicliffe</a:t>
            </a:r>
            <a:r>
              <a:rPr lang="en-GB" dirty="0"/>
              <a:t> [2012] Lloyd's Rep. I.R. 1 Devon Energy Corporation, a large independent oil exploration and production company, was insured under an Energy Package Insurance Policy. The package included OEE, business interruption and liability. </a:t>
            </a:r>
            <a:endParaRPr lang="en-US" dirty="0"/>
          </a:p>
          <a:p>
            <a:pPr lvl="1">
              <a:buFont typeface="Wingdings" charset="2"/>
              <a:buChar char="u"/>
            </a:pPr>
            <a:endParaRPr lang="en-GB" dirty="0"/>
          </a:p>
          <a:p>
            <a:pPr>
              <a:buFont typeface="Wingdings" charset="2"/>
              <a:buChar char="u"/>
            </a:pPr>
            <a:endParaRPr lang="en-US" dirty="0"/>
          </a:p>
        </p:txBody>
      </p:sp>
    </p:spTree>
    <p:extLst>
      <p:ext uri="{BB962C8B-B14F-4D97-AF65-F5344CB8AC3E}">
        <p14:creationId xmlns:p14="http://schemas.microsoft.com/office/powerpoint/2010/main" val="3573031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WELCAR 2001</a:t>
            </a:r>
          </a:p>
        </p:txBody>
      </p:sp>
      <p:sp>
        <p:nvSpPr>
          <p:cNvPr id="3" name="Content Placeholder 2"/>
          <p:cNvSpPr>
            <a:spLocks noGrp="1"/>
          </p:cNvSpPr>
          <p:nvPr>
            <p:ph idx="1"/>
          </p:nvPr>
        </p:nvSpPr>
        <p:spPr/>
        <p:txBody>
          <a:bodyPr>
            <a:normAutofit fontScale="92500"/>
          </a:bodyPr>
          <a:lstStyle/>
          <a:p>
            <a:pPr>
              <a:buFont typeface="Wingdings" charset="2"/>
              <a:buChar char="Ø"/>
            </a:pPr>
            <a:r>
              <a:rPr lang="en-US" dirty="0"/>
              <a:t> </a:t>
            </a:r>
            <a:r>
              <a:rPr lang="en-US" sz="2800" dirty="0"/>
              <a:t>The operator arranges CAR insurance on behalf of all parties </a:t>
            </a:r>
          </a:p>
          <a:p>
            <a:pPr marL="0" indent="0">
              <a:buNone/>
            </a:pPr>
            <a:endParaRPr lang="en-US" sz="2800" dirty="0"/>
          </a:p>
          <a:p>
            <a:pPr>
              <a:buFont typeface="Wingdings" charset="2"/>
              <a:buChar char="Ø"/>
            </a:pPr>
            <a:r>
              <a:rPr lang="en-US" sz="2800" dirty="0"/>
              <a:t> Deductible is appropriate to pass to the contractor </a:t>
            </a:r>
          </a:p>
          <a:p>
            <a:pPr marL="0" indent="0">
              <a:buNone/>
            </a:pPr>
            <a:endParaRPr lang="en-US" sz="2800" dirty="0"/>
          </a:p>
          <a:p>
            <a:pPr>
              <a:buFont typeface="Wingdings" charset="2"/>
              <a:buChar char="Ø"/>
            </a:pPr>
            <a:r>
              <a:rPr lang="en-US" sz="2800" dirty="0"/>
              <a:t> Usual arrangement: loss to owned properties and personal injuries to own employees will be assumed by each party by means of mutual or reciprocal indemnities irrespective of fault, negligence or breach of duty whether statutory or otherwise of the indemnified party</a:t>
            </a:r>
          </a:p>
          <a:p>
            <a:endParaRPr lang="en-US" dirty="0"/>
          </a:p>
        </p:txBody>
      </p:sp>
    </p:spTree>
    <p:extLst>
      <p:ext uri="{BB962C8B-B14F-4D97-AF65-F5344CB8AC3E}">
        <p14:creationId xmlns:p14="http://schemas.microsoft.com/office/powerpoint/2010/main" val="408930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Indemnities:</a:t>
            </a:r>
            <a:r>
              <a:rPr lang="en-GB" sz="2400" dirty="0"/>
              <a:t> </a:t>
            </a:r>
            <a:r>
              <a:rPr lang="en-US" sz="2800" i="1" dirty="0"/>
              <a:t>Caledonia North Sea Ltd v London Bridge Engineering Ltd </a:t>
            </a:r>
            <a:r>
              <a:rPr lang="en-US" sz="2800" dirty="0"/>
              <a:t>[2002] 1 Lloyd's Rep. 553 </a:t>
            </a:r>
          </a:p>
        </p:txBody>
      </p:sp>
      <p:sp>
        <p:nvSpPr>
          <p:cNvPr id="3" name="Content Placeholder 2"/>
          <p:cNvSpPr>
            <a:spLocks noGrp="1"/>
          </p:cNvSpPr>
          <p:nvPr>
            <p:ph idx="1"/>
          </p:nvPr>
        </p:nvSpPr>
        <p:spPr/>
        <p:txBody>
          <a:bodyPr>
            <a:normAutofit fontScale="92500" lnSpcReduction="10000"/>
          </a:bodyPr>
          <a:lstStyle/>
          <a:p>
            <a:r>
              <a:rPr lang="en-GB" dirty="0"/>
              <a:t>(1) </a:t>
            </a:r>
            <a:r>
              <a:rPr lang="en-GB" i="1" dirty="0"/>
              <a:t> </a:t>
            </a:r>
            <a:r>
              <a:rPr lang="en-GB" dirty="0"/>
              <a:t>… the contractor shall indemnify, …. the company and its parent, subsidiary and affiliate corporations and participants, … from and against any claim, demand, cause of action, loss, expense or liability …by reason of:</a:t>
            </a:r>
          </a:p>
          <a:p>
            <a:pPr marL="0" indent="0">
              <a:buNone/>
            </a:pPr>
            <a:endParaRPr lang="en-GB" dirty="0"/>
          </a:p>
          <a:p>
            <a:pPr lvl="1"/>
            <a:r>
              <a:rPr lang="en-GB" sz="2400" dirty="0"/>
              <a:t>… (c) </a:t>
            </a:r>
            <a:r>
              <a:rPr lang="en-GB" sz="2400" i="1" dirty="0"/>
              <a:t>…</a:t>
            </a:r>
            <a:r>
              <a:rPr lang="en-GB" sz="2400" dirty="0"/>
              <a:t> Injury to or death of persons employed by or damage to or loss or destruction of property of the contractor or its parent, subsidiary or affiliate corporations, or the contractor's agents, sub-contractors or suppliers, irrespective of any contributory negligence, whether active or passive, of the party to be indemnified, unless such injury, death, damage, loss or destruction was caused by the sole negligence or wilful misconduct of the party which would otherwise be indemnified; …</a:t>
            </a:r>
          </a:p>
          <a:p>
            <a:endParaRPr lang="en-US" dirty="0"/>
          </a:p>
        </p:txBody>
      </p:sp>
    </p:spTree>
    <p:extLst>
      <p:ext uri="{BB962C8B-B14F-4D97-AF65-F5344CB8AC3E}">
        <p14:creationId xmlns:p14="http://schemas.microsoft.com/office/powerpoint/2010/main" val="4054694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i="1" dirty="0"/>
              <a:t>Caledonia North Sea v London Bridge</a:t>
            </a:r>
            <a:endParaRPr lang="en-US" sz="3200" dirty="0"/>
          </a:p>
        </p:txBody>
      </p:sp>
      <p:sp>
        <p:nvSpPr>
          <p:cNvPr id="3" name="Content Placeholder 2"/>
          <p:cNvSpPr>
            <a:spLocks noGrp="1"/>
          </p:cNvSpPr>
          <p:nvPr>
            <p:ph idx="1"/>
          </p:nvPr>
        </p:nvSpPr>
        <p:spPr/>
        <p:txBody>
          <a:bodyPr>
            <a:normAutofit fontScale="92500" lnSpcReduction="10000"/>
          </a:bodyPr>
          <a:lstStyle/>
          <a:p>
            <a:endParaRPr lang="en-GB" dirty="0"/>
          </a:p>
          <a:p>
            <a:pPr>
              <a:buFont typeface="Wingdings" charset="2"/>
              <a:buChar char="Ø"/>
            </a:pPr>
            <a:r>
              <a:rPr lang="en-GB" dirty="0"/>
              <a:t> </a:t>
            </a:r>
            <a:r>
              <a:rPr lang="en-GB" sz="2800" dirty="0"/>
              <a:t>Operator settled the claims made both by its own as well as the contractors’ employees </a:t>
            </a:r>
          </a:p>
          <a:p>
            <a:pPr marL="0" indent="0">
              <a:buNone/>
            </a:pPr>
            <a:endParaRPr lang="en-GB" sz="2800" dirty="0"/>
          </a:p>
          <a:p>
            <a:pPr>
              <a:buFont typeface="Wingdings" charset="2"/>
              <a:buChar char="Ø"/>
            </a:pPr>
            <a:r>
              <a:rPr lang="en-GB" sz="2800" dirty="0"/>
              <a:t> Then it raised claims against the contractors by relying on the cross indemnities clause (for the settlement of death and personal injury claims in respect of these contractors’ employees). </a:t>
            </a:r>
          </a:p>
          <a:p>
            <a:pPr marL="0" indent="0">
              <a:buNone/>
            </a:pPr>
            <a:endParaRPr lang="en-GB" sz="2800" dirty="0"/>
          </a:p>
          <a:p>
            <a:pPr>
              <a:buFont typeface="Wingdings" charset="2"/>
              <a:buChar char="Ø"/>
            </a:pPr>
            <a:r>
              <a:rPr lang="en-GB" sz="2800" dirty="0"/>
              <a:t> Contractors: the indemnity is not to apply unless the contractor is liable at common law or for breach of statutory duty</a:t>
            </a:r>
          </a:p>
          <a:p>
            <a:endParaRPr lang="en-US" dirty="0"/>
          </a:p>
        </p:txBody>
      </p:sp>
    </p:spTree>
    <p:extLst>
      <p:ext uri="{BB962C8B-B14F-4D97-AF65-F5344CB8AC3E}">
        <p14:creationId xmlns:p14="http://schemas.microsoft.com/office/powerpoint/2010/main" val="174134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Caledonia North Sea v London Bridge</a:t>
            </a:r>
            <a:endParaRPr lang="en-US" dirty="0"/>
          </a:p>
        </p:txBody>
      </p:sp>
      <p:sp>
        <p:nvSpPr>
          <p:cNvPr id="3" name="Content Placeholder 2"/>
          <p:cNvSpPr>
            <a:spLocks noGrp="1"/>
          </p:cNvSpPr>
          <p:nvPr>
            <p:ph idx="1"/>
          </p:nvPr>
        </p:nvSpPr>
        <p:spPr/>
        <p:txBody>
          <a:bodyPr>
            <a:normAutofit/>
          </a:bodyPr>
          <a:lstStyle/>
          <a:p>
            <a:endParaRPr lang="en-GB" dirty="0"/>
          </a:p>
          <a:p>
            <a:pPr>
              <a:buFont typeface="Wingdings" charset="2"/>
              <a:buChar char="Ø"/>
            </a:pPr>
            <a:r>
              <a:rPr lang="en-GB" dirty="0"/>
              <a:t> </a:t>
            </a:r>
            <a:r>
              <a:rPr lang="en-GB" sz="2800" dirty="0"/>
              <a:t>The indemnity says nothing about the contractors having to be liable to the employee. </a:t>
            </a:r>
          </a:p>
          <a:p>
            <a:pPr marL="0" indent="0">
              <a:buNone/>
            </a:pPr>
            <a:endParaRPr lang="en-GB" sz="2800" dirty="0"/>
          </a:p>
          <a:p>
            <a:pPr>
              <a:buFont typeface="Wingdings" charset="2"/>
              <a:buChar char="Ø"/>
            </a:pPr>
            <a:r>
              <a:rPr lang="en-GB" sz="2800" dirty="0"/>
              <a:t> It imposes a general liability to indemnify the operator against any liability in respect of their own employees, with an exception only in a case in which the accident is attributable to the sole negligence or wilful misconduct of the operator.</a:t>
            </a:r>
          </a:p>
          <a:p>
            <a:endParaRPr lang="en-US" dirty="0"/>
          </a:p>
        </p:txBody>
      </p:sp>
    </p:spTree>
    <p:extLst>
      <p:ext uri="{BB962C8B-B14F-4D97-AF65-F5344CB8AC3E}">
        <p14:creationId xmlns:p14="http://schemas.microsoft.com/office/powerpoint/2010/main" val="1393059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WELCAR 2001</a:t>
            </a:r>
            <a:endParaRPr lang="en-US" sz="3600" dirty="0"/>
          </a:p>
        </p:txBody>
      </p:sp>
      <p:sp>
        <p:nvSpPr>
          <p:cNvPr id="3" name="Content Placeholder 2"/>
          <p:cNvSpPr>
            <a:spLocks noGrp="1"/>
          </p:cNvSpPr>
          <p:nvPr>
            <p:ph idx="1"/>
          </p:nvPr>
        </p:nvSpPr>
        <p:spPr/>
        <p:txBody>
          <a:bodyPr>
            <a:normAutofit lnSpcReduction="10000"/>
          </a:bodyPr>
          <a:lstStyle/>
          <a:p>
            <a:pPr>
              <a:buFont typeface="Wingdings" charset="2"/>
              <a:buChar char="Ø"/>
            </a:pPr>
            <a:r>
              <a:rPr lang="en-US" dirty="0"/>
              <a:t> May range in scope from a single pipeline installation right through to the construction of a complete offshore field.</a:t>
            </a:r>
            <a:r>
              <a:rPr lang="en-GB" dirty="0"/>
              <a:t> </a:t>
            </a:r>
          </a:p>
          <a:p>
            <a:pPr>
              <a:buFont typeface="Wingdings" charset="2"/>
              <a:buChar char="Ø"/>
            </a:pPr>
            <a:r>
              <a:rPr lang="en-GB" dirty="0"/>
              <a:t> Rig building, platform construction </a:t>
            </a:r>
          </a:p>
          <a:p>
            <a:pPr>
              <a:buFont typeface="Wingdings" charset="2"/>
              <a:buChar char="Ø"/>
            </a:pPr>
            <a:r>
              <a:rPr lang="en-GB" dirty="0"/>
              <a:t> A</a:t>
            </a:r>
            <a:r>
              <a:rPr lang="en-US" dirty="0"/>
              <a:t> list of operations (</a:t>
            </a:r>
            <a:r>
              <a:rPr lang="en-US" dirty="0" err="1"/>
              <a:t>eg</a:t>
            </a:r>
            <a:r>
              <a:rPr lang="en-US" dirty="0"/>
              <a:t> procurement, towage </a:t>
            </a:r>
            <a:r>
              <a:rPr lang="en-US" dirty="0" err="1"/>
              <a:t>etc</a:t>
            </a:r>
            <a:r>
              <a:rPr lang="en-US" dirty="0"/>
              <a:t>) covered</a:t>
            </a:r>
          </a:p>
          <a:p>
            <a:pPr>
              <a:buFont typeface="Wingdings" charset="2"/>
              <a:buChar char="Ø"/>
            </a:pPr>
            <a:r>
              <a:rPr lang="en-US" dirty="0"/>
              <a:t> All risks of physical loss of or damage …</a:t>
            </a:r>
          </a:p>
          <a:p>
            <a:pPr>
              <a:buFont typeface="Wingdings" charset="2"/>
              <a:buChar char="Ø"/>
            </a:pPr>
            <a:r>
              <a:rPr lang="en-US" dirty="0"/>
              <a:t> Definition of assured </a:t>
            </a:r>
          </a:p>
          <a:p>
            <a:pPr>
              <a:buFont typeface="Wingdings" charset="2"/>
              <a:buChar char="Ø"/>
            </a:pPr>
            <a:r>
              <a:rPr lang="en-US" dirty="0"/>
              <a:t> Definition of properties </a:t>
            </a:r>
          </a:p>
          <a:p>
            <a:pPr>
              <a:buFont typeface="Wingdings" charset="2"/>
              <a:buChar char="Ø"/>
            </a:pPr>
            <a:r>
              <a:rPr lang="en-US" dirty="0"/>
              <a:t> And occurrence </a:t>
            </a:r>
          </a:p>
          <a:p>
            <a:pPr>
              <a:buFont typeface="Wingdings" charset="2"/>
              <a:buChar char="Ø"/>
            </a:pPr>
            <a:r>
              <a:rPr lang="en-US" dirty="0"/>
              <a:t> Exclusions: </a:t>
            </a:r>
            <a:r>
              <a:rPr lang="en-US" dirty="0" err="1"/>
              <a:t>eg</a:t>
            </a:r>
            <a:r>
              <a:rPr lang="en-US" dirty="0"/>
              <a:t> cost of renewing faulty welds a defective part / distinguish from damage resulting from defective part </a:t>
            </a:r>
          </a:p>
        </p:txBody>
      </p:sp>
    </p:spTree>
    <p:extLst>
      <p:ext uri="{BB962C8B-B14F-4D97-AF65-F5344CB8AC3E}">
        <p14:creationId xmlns:p14="http://schemas.microsoft.com/office/powerpoint/2010/main" val="33244018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1159</TotalTime>
  <Words>1020</Words>
  <Application>Microsoft Office PowerPoint</Application>
  <PresentationFormat>画面に合わせる (4:3)</PresentationFormat>
  <Paragraphs>143</Paragraphs>
  <Slides>19</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19</vt:i4>
      </vt:variant>
    </vt:vector>
  </HeadingPairs>
  <TitlesOfParts>
    <vt:vector size="22" baseType="lpstr">
      <vt:lpstr>Arial</vt:lpstr>
      <vt:lpstr>Wingdings</vt:lpstr>
      <vt:lpstr>Clarity</vt:lpstr>
      <vt:lpstr> The role of insurance in the offshore oil and gas industry </vt:lpstr>
      <vt:lpstr>Overview </vt:lpstr>
      <vt:lpstr>Contractual relationships </vt:lpstr>
      <vt:lpstr>Insurance </vt:lpstr>
      <vt:lpstr>WELCAR 2001</vt:lpstr>
      <vt:lpstr>Indemnities: Caledonia North Sea Ltd v London Bridge Engineering Ltd [2002] 1 Lloyd's Rep. 553 </vt:lpstr>
      <vt:lpstr>Caledonia North Sea v London Bridge</vt:lpstr>
      <vt:lpstr>Caledonia North Sea v London Bridge</vt:lpstr>
      <vt:lpstr>WELCAR 2001</vt:lpstr>
      <vt:lpstr>WELCAR 2001 </vt:lpstr>
      <vt:lpstr>Control of well insurance </vt:lpstr>
      <vt:lpstr>Energy Exploration and Development </vt:lpstr>
      <vt:lpstr>EED 8/86 </vt:lpstr>
      <vt:lpstr>Insurance of drilling barge and platforms  </vt:lpstr>
      <vt:lpstr>Operating insurance  </vt:lpstr>
      <vt:lpstr>Operating Insurance </vt:lpstr>
      <vt:lpstr>Business interruption </vt:lpstr>
      <vt:lpstr>Incorporation of Institute time and cargo clauses </vt:lpstr>
      <vt:lpstr>Further matters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role of insurance in the offshore oil and gas industry </dc:title>
  <dc:creator>Gurses O</dc:creator>
  <cp:lastModifiedBy>w438415</cp:lastModifiedBy>
  <cp:revision>48</cp:revision>
  <dcterms:created xsi:type="dcterms:W3CDTF">2017-10-16T02:58:20Z</dcterms:created>
  <dcterms:modified xsi:type="dcterms:W3CDTF">2017-10-31T01:50:10Z</dcterms:modified>
</cp:coreProperties>
</file>